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0" r:id="rId4"/>
    <p:sldId id="275" r:id="rId5"/>
    <p:sldId id="271" r:id="rId6"/>
    <p:sldId id="272" r:id="rId7"/>
    <p:sldId id="273" r:id="rId8"/>
    <p:sldId id="274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C18659-B355-125E-BA50-56A0A558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002F30D-DE12-9C79-050B-F533CF382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BC452D-84A2-A6F2-70ED-FF47952F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2D527F-910A-D201-1C5B-3BFA8BF8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3075D3-6B2A-AE27-B01F-1A4041FD9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1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5924C3-8F8B-27CD-4E15-24D7035F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E402745-B720-34F2-1D0F-91A8E82AA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5E6AFF-3A69-FFED-B56E-3B2F0359E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E9A183-DE83-2CC5-FDE9-763149E1D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964444-243D-91B4-0FEB-DA179937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E3147F8-F31A-9B2E-A988-0EBD8B045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F6C5F0A-794B-AF71-1568-C3398812E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73E451-60FE-02CE-A918-C9E846CC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2ABC112-1A56-FF2F-1133-C436CF62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7EF35B-2AEF-3A8A-23D6-152E35577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3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9CAC4D-3401-84D7-0287-55122B50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89C138-DF24-5B9F-632F-C7BDB5C7B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3A8512-9A91-21B7-A416-92D8CB8C5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A73CAF-617A-A1B8-BEEB-578FCC52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C72370-B256-0564-C18F-38D4527B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3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8FD9D6-BB1F-C159-6528-E10D3C36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6F71A1-FD57-150E-5A34-7BD1E1459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9D193D-6F04-8643-8C4E-A3F388FD8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136FFE-4082-F6E8-68BA-FBBC24E8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74EF1AB-2368-2F16-297E-A14EF89F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63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59F45F-5E44-21F3-8DFE-8EA401DC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A52F1F-91F6-E912-686C-A153AD2F4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570951-A353-A616-FD48-778F78885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929A24E-A266-25E3-CFF8-491C6F7F7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DC2E0BA-5EFE-AD5F-F09A-BC3637DF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5750AFD-E94A-2950-7EF3-584CCD1B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CCA601-2484-978F-C80A-255843634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9EFBA40-B54F-5770-7650-5C1EAB45C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3572E8-8CA3-6358-7EA0-EBEC72031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77B71B2-68AA-A6AE-64C2-5F2C6F23B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68C1550-1AFE-EF20-A2BB-45C4AAD56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3BD41A7-67B1-CA3E-6CE7-E9AC8DC3C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B500F3-00C1-672A-18F1-07B6FA4E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1C7FDE3-036B-9D8E-38C2-E38E08B2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1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7375AD-4164-A883-721D-565AB100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60A1A03-52D8-76E1-6EA0-90576F30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246E0CB-2586-2638-A283-DAE9CE13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939FC23-1E0A-3CF9-AE7E-B5134D0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1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A4B3A7E-2BB2-5227-F671-59F04C07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ABBA6B9-897D-50B9-1285-6DC02149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8B96E4-10B5-0CF8-E1B2-67B96250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4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9402F3-FE00-D72E-100B-D7B4D702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8875BC-1CC6-DED0-A8E1-58C72066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396BBD-542B-38DE-7DA9-3DE5D7769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3E1710-7618-6D79-E5A4-AEFF5A0F8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4E082B-9A27-71C4-7BF7-D1A6B23C4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93FD832-A400-3F3C-4233-8ABD5996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8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B55CED-F4EB-D480-F545-C52FE443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7229DF4-E754-7D6C-073F-5EF0FCC27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2AAA9BF-1494-BF3B-3764-95E05223E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1779344-FF1D-1D69-EEDA-CEE29F05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7EA264-3008-B747-0B96-FEDECBE6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514C684-DF32-1B72-D49D-B2C78CC7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5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ECC3B22-9FBA-96D8-06F7-475D7D2F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759FF63-761E-DAFF-F4F6-1777841B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078CEA-7FBB-4174-B12D-B922297F9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C5653-A9EE-4114-91FE-58F2B61172C1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05F0FA0-ADFB-DC32-0534-06024C441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14D8F8-EC21-4F30-B0B8-C41C910ED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39839-2646-4D37-8D2C-FD7E31A54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9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0242BD-F148-4324-82E1-E1893CEA59FF}"/>
              </a:ext>
            </a:extLst>
          </p:cNvPr>
          <p:cNvSpPr txBox="1"/>
          <p:nvPr/>
        </p:nvSpPr>
        <p:spPr>
          <a:xfrm>
            <a:off x="510989" y="1543600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600" dirty="0"/>
              <a:t>便利なゴミ箱</a:t>
            </a:r>
            <a:endParaRPr lang="en-US" altLang="ja-JP" sz="6600" dirty="0"/>
          </a:p>
        </p:txBody>
      </p:sp>
      <p:pic>
        <p:nvPicPr>
          <p:cNvPr id="1026" name="Picture 2" descr="ゴミ箱のイラスト（空・四角）">
            <a:extLst>
              <a:ext uri="{FF2B5EF4-FFF2-40B4-BE49-F238E27FC236}">
                <a16:creationId xmlns:a16="http://schemas.microsoft.com/office/drawing/2014/main" id="{E402872F-FD1B-46F8-8F4A-E19B154C8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918" y="3078530"/>
            <a:ext cx="2596991" cy="321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30E1DE-2BBE-456C-A5FB-E97AA4DC4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812" y="131794"/>
            <a:ext cx="3254188" cy="24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B0E1229-0172-60C0-0491-8D2226C16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58" y="5726830"/>
            <a:ext cx="567788" cy="5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642FE02-E331-97D1-9909-09636B9FA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22" y="6010724"/>
            <a:ext cx="567788" cy="5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B97A7F4-C60B-39A2-7A69-34D0A425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04" y="5658513"/>
            <a:ext cx="567788" cy="5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A87258D9-E032-103F-7ACA-35F72D674F9D}"/>
              </a:ext>
            </a:extLst>
          </p:cNvPr>
          <p:cNvSpPr/>
          <p:nvPr/>
        </p:nvSpPr>
        <p:spPr>
          <a:xfrm rot="19073967">
            <a:off x="8836840" y="2707914"/>
            <a:ext cx="1418897" cy="31494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吹き出し: 円形 7">
            <a:extLst>
              <a:ext uri="{FF2B5EF4-FFF2-40B4-BE49-F238E27FC236}">
                <a16:creationId xmlns:a16="http://schemas.microsoft.com/office/drawing/2014/main" id="{93E57FDD-09B8-8904-7B8A-16BE6DA3AFD7}"/>
              </a:ext>
            </a:extLst>
          </p:cNvPr>
          <p:cNvSpPr/>
          <p:nvPr/>
        </p:nvSpPr>
        <p:spPr>
          <a:xfrm>
            <a:off x="9333185" y="3266615"/>
            <a:ext cx="2596991" cy="1418459"/>
          </a:xfrm>
          <a:prstGeom prst="wedgeEllipseCallout">
            <a:avLst>
              <a:gd name="adj1" fmla="val -54214"/>
              <a:gd name="adj2" fmla="val 3865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0F86DAF-A974-4693-D8C3-788A578DB5FB}"/>
              </a:ext>
            </a:extLst>
          </p:cNvPr>
          <p:cNvSpPr txBox="1"/>
          <p:nvPr/>
        </p:nvSpPr>
        <p:spPr>
          <a:xfrm>
            <a:off x="9656563" y="3645716"/>
            <a:ext cx="2162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明日の天気は</a:t>
            </a:r>
            <a:r>
              <a:rPr lang="en-US" altLang="ja-JP" sz="2000" b="1" dirty="0"/>
              <a:t>…</a:t>
            </a:r>
          </a:p>
          <a:p>
            <a:r>
              <a:rPr lang="ja-JP" altLang="en-US" sz="2000" b="1" dirty="0"/>
              <a:t>今日の時間割は</a:t>
            </a:r>
            <a:r>
              <a:rPr lang="en-US" altLang="ja-JP" sz="2000" b="1" dirty="0"/>
              <a:t>…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2645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BA934DA-2A11-3534-27DD-2A36AC2E9C47}"/>
              </a:ext>
            </a:extLst>
          </p:cNvPr>
          <p:cNvSpPr txBox="1"/>
          <p:nvPr/>
        </p:nvSpPr>
        <p:spPr>
          <a:xfrm>
            <a:off x="559836" y="569167"/>
            <a:ext cx="78923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/>
              <a:t>便利なゴミ箱の概要</a:t>
            </a:r>
            <a:endParaRPr lang="en-US" sz="6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14B986F-76FE-8168-0394-F8853B1A0EEC}"/>
              </a:ext>
            </a:extLst>
          </p:cNvPr>
          <p:cNvSpPr txBox="1"/>
          <p:nvPr/>
        </p:nvSpPr>
        <p:spPr>
          <a:xfrm>
            <a:off x="559837" y="2000742"/>
            <a:ext cx="754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・声で</a:t>
            </a:r>
            <a:r>
              <a:rPr lang="ja-JP" altLang="en-US" sz="3600" b="1" dirty="0"/>
              <a:t>ゴミ箱が移動</a:t>
            </a:r>
            <a:endParaRPr lang="en-US" altLang="ja-JP" sz="3600" b="1" dirty="0"/>
          </a:p>
        </p:txBody>
      </p:sp>
      <p:pic>
        <p:nvPicPr>
          <p:cNvPr id="19" name="Picture 2" descr="ゴミ箱のイラスト（空・四角）">
            <a:extLst>
              <a:ext uri="{FF2B5EF4-FFF2-40B4-BE49-F238E27FC236}">
                <a16:creationId xmlns:a16="http://schemas.microsoft.com/office/drawing/2014/main" id="{2BC654F2-316A-3E0A-C646-7002E4FD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58" y="3143844"/>
            <a:ext cx="2596991" cy="321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DC7B2B20-365D-8FF3-8A99-71142AB5A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952" y="197108"/>
            <a:ext cx="3254188" cy="24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A1859542-00C5-62FC-E202-34BEBBDDA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8" y="5792144"/>
            <a:ext cx="567788" cy="5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3CBFA66-7054-0EB6-4A8A-7D97145D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762" y="6076038"/>
            <a:ext cx="567788" cy="5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1382C4D-38DE-601D-F578-53174831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144" y="5723827"/>
            <a:ext cx="567788" cy="5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矢印: 右 23">
            <a:extLst>
              <a:ext uri="{FF2B5EF4-FFF2-40B4-BE49-F238E27FC236}">
                <a16:creationId xmlns:a16="http://schemas.microsoft.com/office/drawing/2014/main" id="{0C2629C4-6F5A-F7F7-8820-DEDD2B1EFE9F}"/>
              </a:ext>
            </a:extLst>
          </p:cNvPr>
          <p:cNvSpPr/>
          <p:nvPr/>
        </p:nvSpPr>
        <p:spPr>
          <a:xfrm rot="19073967">
            <a:off x="8952680" y="2773228"/>
            <a:ext cx="1418897" cy="31494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5" name="吹き出し: 円形 24">
            <a:extLst>
              <a:ext uri="{FF2B5EF4-FFF2-40B4-BE49-F238E27FC236}">
                <a16:creationId xmlns:a16="http://schemas.microsoft.com/office/drawing/2014/main" id="{CF1A51BB-EA86-76F0-96C2-D65ADE5CFBE8}"/>
              </a:ext>
            </a:extLst>
          </p:cNvPr>
          <p:cNvSpPr/>
          <p:nvPr/>
        </p:nvSpPr>
        <p:spPr>
          <a:xfrm>
            <a:off x="9449025" y="3331929"/>
            <a:ext cx="2596991" cy="1418459"/>
          </a:xfrm>
          <a:prstGeom prst="wedgeEllipseCallout">
            <a:avLst>
              <a:gd name="adj1" fmla="val -54214"/>
              <a:gd name="adj2" fmla="val 38658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8B82B70-19D2-94EB-78D5-4AEBD1B61CA0}"/>
              </a:ext>
            </a:extLst>
          </p:cNvPr>
          <p:cNvSpPr txBox="1"/>
          <p:nvPr/>
        </p:nvSpPr>
        <p:spPr>
          <a:xfrm>
            <a:off x="9772403" y="3711030"/>
            <a:ext cx="2162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/>
              <a:t>明日の天気は</a:t>
            </a:r>
            <a:r>
              <a:rPr lang="en-US" altLang="ja-JP" sz="2000" b="1" dirty="0"/>
              <a:t>…</a:t>
            </a:r>
          </a:p>
          <a:p>
            <a:r>
              <a:rPr lang="ja-JP" altLang="en-US" sz="2000" b="1" dirty="0"/>
              <a:t>今日の時間割は</a:t>
            </a:r>
            <a:r>
              <a:rPr lang="en-US" altLang="ja-JP" sz="2000" b="1" dirty="0"/>
              <a:t>…</a:t>
            </a:r>
            <a:endParaRPr lang="en-US" sz="2000" b="1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DF6CB0D-EBBD-4BC3-CB30-2A72984ADDE1}"/>
              </a:ext>
            </a:extLst>
          </p:cNvPr>
          <p:cNvSpPr txBox="1"/>
          <p:nvPr/>
        </p:nvSpPr>
        <p:spPr>
          <a:xfrm>
            <a:off x="559837" y="2543329"/>
            <a:ext cx="754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・</a:t>
            </a:r>
            <a:r>
              <a:rPr lang="ja-JP" altLang="en-US" sz="3600" b="1" dirty="0"/>
              <a:t>天気予報</a:t>
            </a:r>
            <a:r>
              <a:rPr lang="ja-JP" altLang="en-US" sz="3600" dirty="0"/>
              <a:t>の情報の取得</a:t>
            </a:r>
            <a:endParaRPr lang="en-US" altLang="ja-JP" sz="36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3881D10-0322-CCCB-CEAA-FEF4AAFF370B}"/>
              </a:ext>
            </a:extLst>
          </p:cNvPr>
          <p:cNvSpPr txBox="1"/>
          <p:nvPr/>
        </p:nvSpPr>
        <p:spPr>
          <a:xfrm>
            <a:off x="559837" y="3163460"/>
            <a:ext cx="754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・</a:t>
            </a:r>
            <a:r>
              <a:rPr lang="ja-JP" altLang="en-US" sz="3600" b="1" dirty="0"/>
              <a:t>時間割</a:t>
            </a:r>
            <a:r>
              <a:rPr lang="ja-JP" altLang="en-US" sz="3600" dirty="0"/>
              <a:t>情報の取得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6C743E2-8C7C-2600-83CA-70B43414BEEC}"/>
              </a:ext>
            </a:extLst>
          </p:cNvPr>
          <p:cNvSpPr txBox="1"/>
          <p:nvPr/>
        </p:nvSpPr>
        <p:spPr>
          <a:xfrm>
            <a:off x="559837" y="3772585"/>
            <a:ext cx="754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・取得した情報の</a:t>
            </a:r>
            <a:r>
              <a:rPr lang="ja-JP" altLang="en-US" sz="3600" b="1" dirty="0"/>
              <a:t>読み上げ</a:t>
            </a:r>
            <a:endParaRPr lang="en-US" altLang="ja-JP" sz="3600" b="1" dirty="0"/>
          </a:p>
        </p:txBody>
      </p:sp>
    </p:spTree>
    <p:extLst>
      <p:ext uri="{BB962C8B-B14F-4D97-AF65-F5344CB8AC3E}">
        <p14:creationId xmlns:p14="http://schemas.microsoft.com/office/powerpoint/2010/main" val="298868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BA934DA-2A11-3534-27DD-2A36AC2E9C47}"/>
              </a:ext>
            </a:extLst>
          </p:cNvPr>
          <p:cNvSpPr txBox="1"/>
          <p:nvPr/>
        </p:nvSpPr>
        <p:spPr>
          <a:xfrm>
            <a:off x="559837" y="569167"/>
            <a:ext cx="6923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/>
              <a:t>ゴミ箱の通る経路</a:t>
            </a:r>
            <a:endParaRPr lang="en-US" sz="6600" dirty="0"/>
          </a:p>
        </p:txBody>
      </p:sp>
      <p:pic>
        <p:nvPicPr>
          <p:cNvPr id="3" name="Picture 2" descr="ゴミ箱のイラスト（空・四角）">
            <a:extLst>
              <a:ext uri="{FF2B5EF4-FFF2-40B4-BE49-F238E27FC236}">
                <a16:creationId xmlns:a16="http://schemas.microsoft.com/office/drawing/2014/main" id="{271EE6BB-AC3E-3397-98CD-53F5BD93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76" y="3072745"/>
            <a:ext cx="2596991" cy="321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D8544A1-4EBA-37FF-EFAE-840890A28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6" y="5721045"/>
            <a:ext cx="567788" cy="5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A445389-CA11-C392-BE4F-E447A6427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80" y="6004939"/>
            <a:ext cx="567788" cy="5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319ACF6-EE6F-A37D-72F5-394E8DEA5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962" y="5652728"/>
            <a:ext cx="567788" cy="5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83859340-778E-288A-373C-535B29577ED5}"/>
              </a:ext>
            </a:extLst>
          </p:cNvPr>
          <p:cNvSpPr/>
          <p:nvPr/>
        </p:nvSpPr>
        <p:spPr>
          <a:xfrm>
            <a:off x="4593477" y="4365844"/>
            <a:ext cx="2385821" cy="31494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03E5019-5FA0-106A-8F9C-16129A2A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944" y="3317232"/>
            <a:ext cx="3254188" cy="24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吹き出し: 円形 10">
            <a:extLst>
              <a:ext uri="{FF2B5EF4-FFF2-40B4-BE49-F238E27FC236}">
                <a16:creationId xmlns:a16="http://schemas.microsoft.com/office/drawing/2014/main" id="{490CE942-AEDE-D7CB-7C9D-1BBBEE821C68}"/>
              </a:ext>
            </a:extLst>
          </p:cNvPr>
          <p:cNvSpPr/>
          <p:nvPr/>
        </p:nvSpPr>
        <p:spPr>
          <a:xfrm>
            <a:off x="4598142" y="2875002"/>
            <a:ext cx="2381156" cy="1107996"/>
          </a:xfrm>
          <a:prstGeom prst="wedgeEllipseCallout">
            <a:avLst>
              <a:gd name="adj1" fmla="val 1541"/>
              <a:gd name="adj2" fmla="val 7344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0000"/>
                </a:solidFill>
              </a:rPr>
              <a:t>まっすぐのみ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73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3A82F17-FFFE-6EEB-F8EF-F3B2A808BC73}"/>
              </a:ext>
            </a:extLst>
          </p:cNvPr>
          <p:cNvSpPr txBox="1"/>
          <p:nvPr/>
        </p:nvSpPr>
        <p:spPr>
          <a:xfrm>
            <a:off x="681135" y="307910"/>
            <a:ext cx="668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dirty="0">
                <a:latin typeface="+mn-ea"/>
              </a:rPr>
              <a:t>完成品</a:t>
            </a:r>
            <a:endParaRPr lang="en-US" sz="7200" dirty="0">
              <a:latin typeface="+mn-ea"/>
            </a:endParaRPr>
          </a:p>
        </p:txBody>
      </p:sp>
      <p:pic>
        <p:nvPicPr>
          <p:cNvPr id="4" name="図 3" descr="屋内, 部屋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334818AA-D821-B23B-B03A-D44127CFC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" t="13477" r="11378" b="2366"/>
          <a:stretch/>
        </p:blipFill>
        <p:spPr>
          <a:xfrm>
            <a:off x="2140316" y="1641985"/>
            <a:ext cx="3762355" cy="5053781"/>
          </a:xfrm>
          <a:prstGeom prst="rect">
            <a:avLst/>
          </a:prstGeom>
        </p:spPr>
      </p:pic>
      <p:pic>
        <p:nvPicPr>
          <p:cNvPr id="6" name="図 5" descr="テーブル, 座る, 小さい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F50CEC5E-78A8-6C3E-D330-648FE6B1F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0"/>
          <a:stretch/>
        </p:blipFill>
        <p:spPr>
          <a:xfrm>
            <a:off x="7174776" y="1641986"/>
            <a:ext cx="3911129" cy="505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1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3A82F17-FFFE-6EEB-F8EF-F3B2A808BC73}"/>
              </a:ext>
            </a:extLst>
          </p:cNvPr>
          <p:cNvSpPr txBox="1"/>
          <p:nvPr/>
        </p:nvSpPr>
        <p:spPr>
          <a:xfrm>
            <a:off x="681135" y="345233"/>
            <a:ext cx="668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u="sng" dirty="0">
                <a:latin typeface="+mn-ea"/>
              </a:rPr>
              <a:t>入力</a:t>
            </a:r>
            <a:r>
              <a:rPr lang="en-US" altLang="ja-JP" sz="7200" u="sng" dirty="0">
                <a:latin typeface="+mn-ea"/>
              </a:rPr>
              <a:t>1</a:t>
            </a:r>
            <a:endParaRPr lang="en-US" sz="7200" u="sng" dirty="0">
              <a:latin typeface="+mn-ea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8791079-A8B2-D0BC-7336-B31E8752E623}"/>
              </a:ext>
            </a:extLst>
          </p:cNvPr>
          <p:cNvSpPr txBox="1"/>
          <p:nvPr/>
        </p:nvSpPr>
        <p:spPr>
          <a:xfrm>
            <a:off x="681135" y="1623527"/>
            <a:ext cx="8696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マイク：音声入力に使用</a:t>
            </a:r>
            <a:endParaRPr lang="en-US" sz="4800" dirty="0"/>
          </a:p>
        </p:txBody>
      </p:sp>
      <p:pic>
        <p:nvPicPr>
          <p:cNvPr id="23" name="図 22" descr="テーブル, キッチン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5BF23DE0-D940-AEAE-7887-097CFFC53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30068" r="-1633" b="17278"/>
          <a:stretch/>
        </p:blipFill>
        <p:spPr>
          <a:xfrm>
            <a:off x="3833708" y="2808514"/>
            <a:ext cx="5142341" cy="36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5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3A82F17-FFFE-6EEB-F8EF-F3B2A808BC73}"/>
              </a:ext>
            </a:extLst>
          </p:cNvPr>
          <p:cNvSpPr txBox="1"/>
          <p:nvPr/>
        </p:nvSpPr>
        <p:spPr>
          <a:xfrm>
            <a:off x="681135" y="345233"/>
            <a:ext cx="668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u="sng" dirty="0">
                <a:latin typeface="+mn-ea"/>
              </a:rPr>
              <a:t>入力</a:t>
            </a:r>
            <a:r>
              <a:rPr lang="en-US" altLang="ja-JP" sz="7200" u="sng" dirty="0">
                <a:latin typeface="+mn-ea"/>
              </a:rPr>
              <a:t>2</a:t>
            </a:r>
            <a:endParaRPr lang="en-US" sz="7200" u="sng" dirty="0">
              <a:latin typeface="+mn-ea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8791079-A8B2-D0BC-7336-B31E8752E623}"/>
              </a:ext>
            </a:extLst>
          </p:cNvPr>
          <p:cNvSpPr txBox="1"/>
          <p:nvPr/>
        </p:nvSpPr>
        <p:spPr>
          <a:xfrm>
            <a:off x="681134" y="1623527"/>
            <a:ext cx="1190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超音波距離センサ：ロボット移動制御</a:t>
            </a:r>
            <a:endParaRPr lang="en-US" sz="4800" dirty="0"/>
          </a:p>
        </p:txBody>
      </p:sp>
      <p:pic>
        <p:nvPicPr>
          <p:cNvPr id="4" name="図 3" descr="テーブル, 座る, コンピュータ, 小さい が含まれている画像&#10;&#10;自動的に生成された説明">
            <a:extLst>
              <a:ext uri="{FF2B5EF4-FFF2-40B4-BE49-F238E27FC236}">
                <a16:creationId xmlns:a16="http://schemas.microsoft.com/office/drawing/2014/main" id="{E63F2B98-F1D7-950C-4A8C-35474CFF6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t="33741" r="2902"/>
          <a:stretch/>
        </p:blipFill>
        <p:spPr>
          <a:xfrm>
            <a:off x="2659226" y="2780180"/>
            <a:ext cx="7044611" cy="36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59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3A82F17-FFFE-6EEB-F8EF-F3B2A808BC73}"/>
              </a:ext>
            </a:extLst>
          </p:cNvPr>
          <p:cNvSpPr txBox="1"/>
          <p:nvPr/>
        </p:nvSpPr>
        <p:spPr>
          <a:xfrm>
            <a:off x="681135" y="345233"/>
            <a:ext cx="668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u="sng" dirty="0">
                <a:latin typeface="+mn-ea"/>
              </a:rPr>
              <a:t>出力</a:t>
            </a:r>
            <a:r>
              <a:rPr lang="en-US" altLang="ja-JP" sz="7200" u="sng" dirty="0">
                <a:latin typeface="+mn-ea"/>
              </a:rPr>
              <a:t>1</a:t>
            </a:r>
            <a:endParaRPr lang="en-US" sz="7200" u="sng" dirty="0">
              <a:latin typeface="+mn-ea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8791079-A8B2-D0BC-7336-B31E8752E623}"/>
              </a:ext>
            </a:extLst>
          </p:cNvPr>
          <p:cNvSpPr txBox="1"/>
          <p:nvPr/>
        </p:nvSpPr>
        <p:spPr>
          <a:xfrm>
            <a:off x="681135" y="1623527"/>
            <a:ext cx="8696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スピーカ：情報の読み上げ</a:t>
            </a:r>
            <a:endParaRPr lang="en-US" sz="4800" dirty="0"/>
          </a:p>
        </p:txBody>
      </p:sp>
      <p:pic>
        <p:nvPicPr>
          <p:cNvPr id="4" name="図 3" descr="座る, テーブル, コンピュータ, 机 が含まれている画像&#10;&#10;自動的に生成された説明">
            <a:extLst>
              <a:ext uri="{FF2B5EF4-FFF2-40B4-BE49-F238E27FC236}">
                <a16:creationId xmlns:a16="http://schemas.microsoft.com/office/drawing/2014/main" id="{F567F45D-42DA-2BB9-B87B-589485E39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6" b="14422"/>
          <a:stretch/>
        </p:blipFill>
        <p:spPr>
          <a:xfrm>
            <a:off x="4021494" y="2532489"/>
            <a:ext cx="4543047" cy="38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5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3A82F17-FFFE-6EEB-F8EF-F3B2A808BC73}"/>
              </a:ext>
            </a:extLst>
          </p:cNvPr>
          <p:cNvSpPr txBox="1"/>
          <p:nvPr/>
        </p:nvSpPr>
        <p:spPr>
          <a:xfrm>
            <a:off x="681135" y="345233"/>
            <a:ext cx="668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u="sng" dirty="0">
                <a:latin typeface="+mn-ea"/>
              </a:rPr>
              <a:t>出力</a:t>
            </a:r>
            <a:r>
              <a:rPr lang="en-US" altLang="ja-JP" sz="7200" u="sng" dirty="0">
                <a:latin typeface="+mn-ea"/>
              </a:rPr>
              <a:t>2</a:t>
            </a:r>
            <a:endParaRPr lang="en-US" sz="7200" u="sng" dirty="0">
              <a:latin typeface="+mn-ea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8791079-A8B2-D0BC-7336-B31E8752E623}"/>
              </a:ext>
            </a:extLst>
          </p:cNvPr>
          <p:cNvSpPr txBox="1"/>
          <p:nvPr/>
        </p:nvSpPr>
        <p:spPr>
          <a:xfrm>
            <a:off x="681135" y="1623527"/>
            <a:ext cx="8696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/>
              <a:t>モータ：ロボット移動制御</a:t>
            </a:r>
            <a:endParaRPr lang="en-US" sz="4800" dirty="0"/>
          </a:p>
        </p:txBody>
      </p:sp>
      <p:pic>
        <p:nvPicPr>
          <p:cNvPr id="4" name="図 3" descr="テーブル, コンピュータ, 机 が含まれている画像&#10;&#10;自動的に生成された説明">
            <a:extLst>
              <a:ext uri="{FF2B5EF4-FFF2-40B4-BE49-F238E27FC236}">
                <a16:creationId xmlns:a16="http://schemas.microsoft.com/office/drawing/2014/main" id="{05981928-431C-724A-203C-B80002EE8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32" r="10655"/>
          <a:stretch/>
        </p:blipFill>
        <p:spPr>
          <a:xfrm>
            <a:off x="3053190" y="2836506"/>
            <a:ext cx="7284234" cy="35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4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3A82F17-FFFE-6EEB-F8EF-F3B2A808BC73}"/>
              </a:ext>
            </a:extLst>
          </p:cNvPr>
          <p:cNvSpPr txBox="1"/>
          <p:nvPr/>
        </p:nvSpPr>
        <p:spPr>
          <a:xfrm>
            <a:off x="681135" y="345233"/>
            <a:ext cx="6680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u="sng" dirty="0">
                <a:latin typeface="+mn-ea"/>
              </a:rPr>
              <a:t>動作の様子</a:t>
            </a:r>
            <a:endParaRPr lang="en-US" sz="6600" u="sng" dirty="0">
              <a:latin typeface="+mn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5343E32-725B-1B2F-9AFB-26A0939D4006}"/>
              </a:ext>
            </a:extLst>
          </p:cNvPr>
          <p:cNvSpPr txBox="1"/>
          <p:nvPr/>
        </p:nvSpPr>
        <p:spPr>
          <a:xfrm>
            <a:off x="559837" y="1923198"/>
            <a:ext cx="754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・ゴミ箱が移動</a:t>
            </a:r>
            <a:endParaRPr lang="en-US" altLang="ja-JP" sz="3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148E4FA-FB14-28BB-5A26-0EC608EE4368}"/>
              </a:ext>
            </a:extLst>
          </p:cNvPr>
          <p:cNvSpPr txBox="1"/>
          <p:nvPr/>
        </p:nvSpPr>
        <p:spPr>
          <a:xfrm>
            <a:off x="559837" y="2543329"/>
            <a:ext cx="754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・天気予報の読み上げ</a:t>
            </a:r>
            <a:endParaRPr lang="en-US" altLang="ja-JP" sz="3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A838C73-BA8A-F430-A429-0015E3825136}"/>
              </a:ext>
            </a:extLst>
          </p:cNvPr>
          <p:cNvSpPr txBox="1"/>
          <p:nvPr/>
        </p:nvSpPr>
        <p:spPr>
          <a:xfrm>
            <a:off x="559837" y="3163460"/>
            <a:ext cx="754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/>
              <a:t>・時間割の読み上げ</a:t>
            </a:r>
          </a:p>
        </p:txBody>
      </p:sp>
      <p:pic>
        <p:nvPicPr>
          <p:cNvPr id="11" name="ビデオ 6">
            <a:hlinkClick r:id="" action="ppaction://media"/>
            <a:extLst>
              <a:ext uri="{FF2B5EF4-FFF2-40B4-BE49-F238E27FC236}">
                <a16:creationId xmlns:a16="http://schemas.microsoft.com/office/drawing/2014/main" id="{8DBC06A5-DD94-47CE-975C-63D8368A9A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5103" y="2412827"/>
            <a:ext cx="6668958" cy="37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106</Words>
  <Application>Microsoft Office PowerPoint</Application>
  <PresentationFormat>ワイド画面</PresentationFormat>
  <Paragraphs>25</Paragraphs>
  <Slides>9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山本 晴輝＠徳山学生</dc:creator>
  <cp:lastModifiedBy>山本 晴輝＠徳山学生</cp:lastModifiedBy>
  <cp:revision>1</cp:revision>
  <dcterms:created xsi:type="dcterms:W3CDTF">2023-06-12T02:27:55Z</dcterms:created>
  <dcterms:modified xsi:type="dcterms:W3CDTF">2023-06-12T02:30:33Z</dcterms:modified>
</cp:coreProperties>
</file>